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sldIdLst>
    <p:sldId id="257" r:id="rId5"/>
    <p:sldId id="263" r:id="rId6"/>
    <p:sldId id="264" r:id="rId7"/>
    <p:sldId id="266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E0942D-2B4B-4569-A192-D10F2AF52166}" v="9" dt="2025-01-14T16:33:23.1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1912" autoAdjust="0"/>
  </p:normalViewPr>
  <p:slideViewPr>
    <p:cSldViewPr snapToGrid="0">
      <p:cViewPr varScale="1">
        <p:scale>
          <a:sx n="59" d="100"/>
          <a:sy n="59" d="100"/>
        </p:scale>
        <p:origin x="13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ne Lillystone" userId="f34839eb-def2-4e49-ad77-b9765ce516f2" providerId="ADAL" clId="{78E0942D-2B4B-4569-A192-D10F2AF52166}"/>
    <pc:docChg chg="undo custSel modSld">
      <pc:chgData name="Joanne Lillystone" userId="f34839eb-def2-4e49-ad77-b9765ce516f2" providerId="ADAL" clId="{78E0942D-2B4B-4569-A192-D10F2AF52166}" dt="2025-01-14T16:33:25.957" v="43" actId="1076"/>
      <pc:docMkLst>
        <pc:docMk/>
      </pc:docMkLst>
      <pc:sldChg chg="addSp delSp modSp mod modTransition delAnim modNotesTx">
        <pc:chgData name="Joanne Lillystone" userId="f34839eb-def2-4e49-ad77-b9765ce516f2" providerId="ADAL" clId="{78E0942D-2B4B-4569-A192-D10F2AF52166}" dt="2025-01-14T16:29:26.156" v="38" actId="1076"/>
        <pc:sldMkLst>
          <pc:docMk/>
          <pc:sldMk cId="2084453060" sldId="257"/>
        </pc:sldMkLst>
        <pc:picChg chg="add del">
          <ac:chgData name="Joanne Lillystone" userId="f34839eb-def2-4e49-ad77-b9765ce516f2" providerId="ADAL" clId="{78E0942D-2B4B-4569-A192-D10F2AF52166}" dt="2025-01-14T16:27:04.449" v="34" actId="21"/>
          <ac:picMkLst>
            <pc:docMk/>
            <pc:sldMk cId="2084453060" sldId="257"/>
            <ac:picMk id="5" creationId="{BE78364B-DDBB-4F19-A758-792D864FB251}"/>
          </ac:picMkLst>
        </pc:picChg>
        <pc:picChg chg="del">
          <ac:chgData name="Joanne Lillystone" userId="f34839eb-def2-4e49-ad77-b9765ce516f2" providerId="ADAL" clId="{78E0942D-2B4B-4569-A192-D10F2AF52166}" dt="2025-01-14T16:21:31.948" v="0" actId="478"/>
          <ac:picMkLst>
            <pc:docMk/>
            <pc:sldMk cId="2084453060" sldId="257"/>
            <ac:picMk id="8" creationId="{E08D192B-7F5F-4946-904B-69F72D23EF53}"/>
          </ac:picMkLst>
        </pc:picChg>
        <pc:picChg chg="add del mod">
          <ac:chgData name="Joanne Lillystone" userId="f34839eb-def2-4e49-ad77-b9765ce516f2" providerId="ADAL" clId="{78E0942D-2B4B-4569-A192-D10F2AF52166}" dt="2025-01-14T16:26:36.042" v="31"/>
          <ac:picMkLst>
            <pc:docMk/>
            <pc:sldMk cId="2084453060" sldId="257"/>
            <ac:picMk id="10" creationId="{AB751959-4193-0CCC-717A-2253268CE0CB}"/>
          </ac:picMkLst>
        </pc:picChg>
        <pc:picChg chg="add del mod">
          <ac:chgData name="Joanne Lillystone" userId="f34839eb-def2-4e49-ad77-b9765ce516f2" providerId="ADAL" clId="{78E0942D-2B4B-4569-A192-D10F2AF52166}" dt="2025-01-14T16:27:11.694" v="36" actId="478"/>
          <ac:picMkLst>
            <pc:docMk/>
            <pc:sldMk cId="2084453060" sldId="257"/>
            <ac:picMk id="11" creationId="{13CB28BA-9DBB-E13D-BEAF-0C5155422232}"/>
          </ac:picMkLst>
        </pc:picChg>
        <pc:picChg chg="add mod">
          <ac:chgData name="Joanne Lillystone" userId="f34839eb-def2-4e49-ad77-b9765ce516f2" providerId="ADAL" clId="{78E0942D-2B4B-4569-A192-D10F2AF52166}" dt="2025-01-14T16:27:02.378" v="33"/>
          <ac:picMkLst>
            <pc:docMk/>
            <pc:sldMk cId="2084453060" sldId="257"/>
            <ac:picMk id="14" creationId="{BE78364B-DDBB-4F19-A758-792D864FB251}"/>
          </ac:picMkLst>
        </pc:picChg>
        <pc:picChg chg="mod">
          <ac:chgData name="Joanne Lillystone" userId="f34839eb-def2-4e49-ad77-b9765ce516f2" providerId="ADAL" clId="{78E0942D-2B4B-4569-A192-D10F2AF52166}" dt="2025-01-14T16:29:26.156" v="38" actId="1076"/>
          <ac:picMkLst>
            <pc:docMk/>
            <pc:sldMk cId="2084453060" sldId="257"/>
            <ac:picMk id="15" creationId="{3A228728-992F-C3F6-E3BB-3E133ED2CB61}"/>
          </ac:picMkLst>
        </pc:picChg>
      </pc:sldChg>
      <pc:sldChg chg="delSp modSp mod delAnim modNotesTx">
        <pc:chgData name="Joanne Lillystone" userId="f34839eb-def2-4e49-ad77-b9765ce516f2" providerId="ADAL" clId="{78E0942D-2B4B-4569-A192-D10F2AF52166}" dt="2025-01-14T16:30:12.616" v="39" actId="1076"/>
        <pc:sldMkLst>
          <pc:docMk/>
          <pc:sldMk cId="1742358907" sldId="263"/>
        </pc:sldMkLst>
        <pc:picChg chg="del">
          <ac:chgData name="Joanne Lillystone" userId="f34839eb-def2-4e49-ad77-b9765ce516f2" providerId="ADAL" clId="{78E0942D-2B4B-4569-A192-D10F2AF52166}" dt="2025-01-14T16:22:03.472" v="1" actId="478"/>
          <ac:picMkLst>
            <pc:docMk/>
            <pc:sldMk cId="1742358907" sldId="263"/>
            <ac:picMk id="3" creationId="{EB449A75-C032-4B26-B818-ED0D359B9330}"/>
          </ac:picMkLst>
        </pc:picChg>
        <pc:picChg chg="mod">
          <ac:chgData name="Joanne Lillystone" userId="f34839eb-def2-4e49-ad77-b9765ce516f2" providerId="ADAL" clId="{78E0942D-2B4B-4569-A192-D10F2AF52166}" dt="2025-01-14T16:30:12.616" v="39" actId="1076"/>
          <ac:picMkLst>
            <pc:docMk/>
            <pc:sldMk cId="1742358907" sldId="263"/>
            <ac:picMk id="13" creationId="{F68354E6-43CF-3E9B-961B-15C580A3FA06}"/>
          </ac:picMkLst>
        </pc:picChg>
      </pc:sldChg>
      <pc:sldChg chg="delSp modSp mod delAnim">
        <pc:chgData name="Joanne Lillystone" userId="f34839eb-def2-4e49-ad77-b9765ce516f2" providerId="ADAL" clId="{78E0942D-2B4B-4569-A192-D10F2AF52166}" dt="2025-01-14T16:31:32.387" v="40" actId="1076"/>
        <pc:sldMkLst>
          <pc:docMk/>
          <pc:sldMk cId="2220567624" sldId="264"/>
        </pc:sldMkLst>
        <pc:picChg chg="del">
          <ac:chgData name="Joanne Lillystone" userId="f34839eb-def2-4e49-ad77-b9765ce516f2" providerId="ADAL" clId="{78E0942D-2B4B-4569-A192-D10F2AF52166}" dt="2025-01-14T16:22:08.628" v="2" actId="478"/>
          <ac:picMkLst>
            <pc:docMk/>
            <pc:sldMk cId="2220567624" sldId="264"/>
            <ac:picMk id="3" creationId="{DD86F359-34EA-429B-B9A5-0194E70FB8FB}"/>
          </ac:picMkLst>
        </pc:picChg>
        <pc:picChg chg="mod">
          <ac:chgData name="Joanne Lillystone" userId="f34839eb-def2-4e49-ad77-b9765ce516f2" providerId="ADAL" clId="{78E0942D-2B4B-4569-A192-D10F2AF52166}" dt="2025-01-14T16:31:32.387" v="40" actId="1076"/>
          <ac:picMkLst>
            <pc:docMk/>
            <pc:sldMk cId="2220567624" sldId="264"/>
            <ac:picMk id="10" creationId="{3496B46E-4FF4-5B1B-D78C-0509FCD28427}"/>
          </ac:picMkLst>
        </pc:picChg>
      </pc:sldChg>
      <pc:sldChg chg="delSp modSp mod delAnim">
        <pc:chgData name="Joanne Lillystone" userId="f34839eb-def2-4e49-ad77-b9765ce516f2" providerId="ADAL" clId="{78E0942D-2B4B-4569-A192-D10F2AF52166}" dt="2025-01-14T16:32:57.694" v="42" actId="1076"/>
        <pc:sldMkLst>
          <pc:docMk/>
          <pc:sldMk cId="2982069197" sldId="266"/>
        </pc:sldMkLst>
        <pc:spChg chg="mod">
          <ac:chgData name="Joanne Lillystone" userId="f34839eb-def2-4e49-ad77-b9765ce516f2" providerId="ADAL" clId="{78E0942D-2B4B-4569-A192-D10F2AF52166}" dt="2025-01-14T16:32:19.536" v="41" actId="313"/>
          <ac:spMkLst>
            <pc:docMk/>
            <pc:sldMk cId="2982069197" sldId="266"/>
            <ac:spMk id="9" creationId="{00000000-0000-0000-0000-000000000000}"/>
          </ac:spMkLst>
        </pc:spChg>
        <pc:picChg chg="del">
          <ac:chgData name="Joanne Lillystone" userId="f34839eb-def2-4e49-ad77-b9765ce516f2" providerId="ADAL" clId="{78E0942D-2B4B-4569-A192-D10F2AF52166}" dt="2025-01-14T16:22:12.058" v="3" actId="478"/>
          <ac:picMkLst>
            <pc:docMk/>
            <pc:sldMk cId="2982069197" sldId="266"/>
            <ac:picMk id="11" creationId="{A911FA25-5DA7-4DAA-88F0-BE2BC4717AC3}"/>
          </ac:picMkLst>
        </pc:picChg>
        <pc:picChg chg="mod">
          <ac:chgData name="Joanne Lillystone" userId="f34839eb-def2-4e49-ad77-b9765ce516f2" providerId="ADAL" clId="{78E0942D-2B4B-4569-A192-D10F2AF52166}" dt="2025-01-14T16:32:57.694" v="42" actId="1076"/>
          <ac:picMkLst>
            <pc:docMk/>
            <pc:sldMk cId="2982069197" sldId="266"/>
            <ac:picMk id="12" creationId="{7C2417EA-F5E2-7CF2-BE34-116101339551}"/>
          </ac:picMkLst>
        </pc:picChg>
      </pc:sldChg>
      <pc:sldChg chg="delSp modSp mod delAnim">
        <pc:chgData name="Joanne Lillystone" userId="f34839eb-def2-4e49-ad77-b9765ce516f2" providerId="ADAL" clId="{78E0942D-2B4B-4569-A192-D10F2AF52166}" dt="2025-01-14T16:33:25.957" v="43" actId="1076"/>
        <pc:sldMkLst>
          <pc:docMk/>
          <pc:sldMk cId="2084918694" sldId="267"/>
        </pc:sldMkLst>
        <pc:picChg chg="del">
          <ac:chgData name="Joanne Lillystone" userId="f34839eb-def2-4e49-ad77-b9765ce516f2" providerId="ADAL" clId="{78E0942D-2B4B-4569-A192-D10F2AF52166}" dt="2025-01-14T16:22:29.783" v="4" actId="478"/>
          <ac:picMkLst>
            <pc:docMk/>
            <pc:sldMk cId="2084918694" sldId="267"/>
            <ac:picMk id="9" creationId="{2107B88D-5F33-484D-8C3A-98BFA1A9CCA6}"/>
          </ac:picMkLst>
        </pc:picChg>
        <pc:picChg chg="mod">
          <ac:chgData name="Joanne Lillystone" userId="f34839eb-def2-4e49-ad77-b9765ce516f2" providerId="ADAL" clId="{78E0942D-2B4B-4569-A192-D10F2AF52166}" dt="2025-01-14T16:33:25.957" v="43" actId="1076"/>
          <ac:picMkLst>
            <pc:docMk/>
            <pc:sldMk cId="2084918694" sldId="267"/>
            <ac:picMk id="11" creationId="{572CBB03-7D9C-E149-F5D0-BA6A411EAB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8224C-25B2-4D84-8E05-1897EB026A90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0A138-BC5A-42CF-8299-8AAD38C54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07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Welcome to this short presentation on why WJEC engineering may be the course for you. We’re going to have a look at why this course may suit your interests, your way of thinking, your future aspirations for further education or the start of a career. We’ll have quick look at what the course covers over the two years and where it could lead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0A138-BC5A-42CF-8299-8AAD38C5456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673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world around us has been designed and made by engineers, from your phone, to your house and street, to aeroplanes, boats, bridges, fridges - every product has been made by an engineer.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0A138-BC5A-42CF-8299-8AAD38C5456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584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year 10 you will be developing the skills and acquiring the knowledge you will need to be successful in Y11.  </a:t>
            </a:r>
          </a:p>
          <a:p>
            <a:r>
              <a:rPr lang="en-GB" dirty="0"/>
              <a:t>You will cover areas such as CAD/CAM, drawing board drawing skills, properties of materials and the selection and safe use of a variety of tools and equipment including the centre lathe and the brazing hearth.</a:t>
            </a:r>
          </a:p>
          <a:p>
            <a:r>
              <a:rPr lang="en-GB" dirty="0"/>
              <a:t>You will use these skills and knowledge to gain experience in mock units 1 and unit 2, in preparation for Y11</a:t>
            </a:r>
          </a:p>
          <a:p>
            <a:endParaRPr lang="en-GB" dirty="0"/>
          </a:p>
          <a:p>
            <a:r>
              <a:rPr lang="en-GB" dirty="0"/>
              <a:t>In year 11 you will complete 40% of the qualification carrying out a product investigation and manufacture, set by the exam board.  This will be an active exam, delivered by the teacher, in the workshop/classroom.  Following this, you will complete 20% of the qualification producing a design specified by the exam board.  Again, this will be delivered by the teacher, in the workshop/classroom.  The final 40% will be achieved through an exam at the end of the year.</a:t>
            </a:r>
          </a:p>
          <a:p>
            <a:endParaRPr lang="en-GB" dirty="0"/>
          </a:p>
          <a:p>
            <a:r>
              <a:rPr lang="en-GB" dirty="0"/>
              <a:t>It is important to note that although this is GCSE equivalent, it is not a GCSE.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0A138-BC5A-42CF-8299-8AAD38C5456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047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WJEC Engineering leve1/2 award can prepare you for a whole host of different courses and jobs involving practical design and problem solving, from Engineering Apprenticeships to begin a career in engineering, to University courses in engineering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0A138-BC5A-42CF-8299-8AAD38C5456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729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you’re an organised learner who can produce written and practical work to a high standard, appreciates regular deadlines and working with a range of tools and equipment, then Engineering might just be for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0A138-BC5A-42CF-8299-8AAD38C5456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073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13129-B285-49E4-B1ED-1E3ABF42D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07AA75-0EE7-4034-BBB6-C17E23C73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A7CA1-A784-41AE-AB39-43B395F28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E85C3-18D2-4445-86F0-CD21D1A7AA78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D26DA-21AE-4282-98F8-E205EA12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BB272-40DE-4C3B-8772-033261E45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017F-FD0D-48E0-9CFF-A7C7FF239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0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556E9-3D09-47D1-B3E1-36A3DBB66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F55A79-963D-49A6-B958-28541BE2E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5034E-E27F-4862-AF7E-58D858C99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E85C3-18D2-4445-86F0-CD21D1A7AA78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62FCD-90FC-496E-8639-49C39248D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BEF3C-008F-490E-8119-DE5DC777C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017F-FD0D-48E0-9CFF-A7C7FF239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88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C1EBC9-9492-4976-94CD-CFB0FD6CDC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0F7E0B-EC88-44C0-9102-4F89BBAA7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B55FD-9107-4A47-9BDB-798BFE8FD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E85C3-18D2-4445-86F0-CD21D1A7AA78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1ED3D-6B19-437D-B9CA-C0C7280AC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79FD7-B5F0-493F-B877-575216EC3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017F-FD0D-48E0-9CFF-A7C7FF239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55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EE0E0-B3CB-41BC-9DB0-29F5E49D4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4996B-FC5D-4E8F-91E1-88204C692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E0AA6-3A3E-43DE-9F74-7E380C24A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E85C3-18D2-4445-86F0-CD21D1A7AA78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DCFB4-5608-4D0A-9835-0E7A387A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7A5DE-2D60-45F1-9163-25D8F57A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017F-FD0D-48E0-9CFF-A7C7FF239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81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F789-7DC5-4EDF-AC31-8396F5480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F2D57-3C11-4304-BE61-0871F4D49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7C713-5CAE-4676-B017-AF3A79259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E85C3-18D2-4445-86F0-CD21D1A7AA78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6FF8C-C3C1-4CAB-9E81-0EA5A2F77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83553-CD61-4C30-BDA9-7F977486F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017F-FD0D-48E0-9CFF-A7C7FF239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77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AABB4-5F39-4907-AEE8-43930A96C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919-A216-4FF3-A698-030C53F6CD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6032E8-1C7C-44B1-A56E-9795CAFFD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7551-D4E5-4CED-BA6F-AF549A3FB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E85C3-18D2-4445-86F0-CD21D1A7AA78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A14A08-B2BA-466F-A212-623E596E7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33105-450D-4507-A7DD-DB00E9127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017F-FD0D-48E0-9CFF-A7C7FF239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927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871E7-ECBA-4154-AA40-22B7C326C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73634-B497-4AD0-B4CA-27AED71A7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0BA9C-4695-4703-893C-B9C0A0585A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6011EB-5A48-4584-AA41-B6C5779456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E695CA-C766-4051-9855-24CE160166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295194-F080-4116-AA27-91DC99B29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E85C3-18D2-4445-86F0-CD21D1A7AA78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77AD9D-FBBA-47B8-AD47-1014742F7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1886F6-BC69-4343-BFFD-6892DCBA3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017F-FD0D-48E0-9CFF-A7C7FF239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604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5741-5978-46F7-A3BF-7C6338A26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72C752-EF67-4358-8267-4994DF21C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E85C3-18D2-4445-86F0-CD21D1A7AA78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2CA9B-DB47-4488-8AAD-D80EA8C0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CD8179-55D9-4202-A3F5-E87198AC5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017F-FD0D-48E0-9CFF-A7C7FF239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147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CDBAF-61F8-48DB-88C1-301C5FD9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E85C3-18D2-4445-86F0-CD21D1A7AA78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0A6427-10BF-4E76-A67F-1DE1AD989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FE3D22-AF89-4519-864F-E1CE485D4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017F-FD0D-48E0-9CFF-A7C7FF239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232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6908C-14F6-4F12-BA04-3AF35934C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73833-3733-4D51-9C02-70D98B67C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12A67-715F-49ED-A3D1-F99C9F731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AE21A-5398-4850-AADF-132008B48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E85C3-18D2-4445-86F0-CD21D1A7AA78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D6E24-333C-4CC7-B818-249B1B8F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D7711-0B35-4535-AE57-3804297CA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017F-FD0D-48E0-9CFF-A7C7FF239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65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061B9-936A-4071-B159-6D4D22BCA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56D163-6873-41FA-A961-6418F8502F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ED247-84B1-4B95-9E7B-664645223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7E71E-210A-4CA9-8D88-9702A2B4D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E85C3-18D2-4445-86F0-CD21D1A7AA78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94C68-F34B-470D-A628-F943F2D3A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4FDCA-82E9-41A5-A032-A80E719CC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017F-FD0D-48E0-9CFF-A7C7FF239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226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C19331-E876-4B3A-ACD9-C8E2444B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FD119-1F75-49B3-BD05-8F3D99167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9756A-A114-46DE-8989-84DCB22DBF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E85C3-18D2-4445-86F0-CD21D1A7AA78}" type="datetimeFigureOut">
              <a:rPr lang="en-GB" smtClean="0"/>
              <a:t>14/01/2025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EE9BC-D922-4E74-87E1-4C091A8150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A9F3E-FEE1-49E6-B177-9AC4B228C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9017F-FD0D-48E0-9CFF-A7C7FF239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67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5847392" cy="49520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E2DB2D-5FE2-49F2-9493-2B30BD6D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3256196"/>
            <a:ext cx="5233172" cy="668597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rial Rounded MT Bold"/>
              </a:rPr>
              <a:t>WJEC Engineering level 1/2 award</a:t>
            </a:r>
            <a:endParaRPr lang="en-GB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78364B-DDBB-4F19-A758-792D864FB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7392" y="-15050"/>
            <a:ext cx="6344608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5057" y="1813750"/>
            <a:ext cx="6512626" cy="10600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endParaRPr lang="en-GB" sz="7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" y="5255530"/>
            <a:ext cx="5408221" cy="136917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228728-992F-C3F6-E3BB-3E133ED2C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42384" y="28550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53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68"/>
    </mc:Choice>
    <mc:Fallback>
      <p:transition spd="slow" advTm="11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78364B-DDBB-4F19-A758-792D864FB2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702"/>
          <a:stretch/>
        </p:blipFill>
        <p:spPr>
          <a:xfrm>
            <a:off x="0" y="15498"/>
            <a:ext cx="8189445" cy="68425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10027"/>
            <a:ext cx="12192001" cy="68799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18000"/>
                </a:schemeClr>
              </a:gs>
              <a:gs pos="5300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E2DB2D-5FE2-49F2-9493-2B30BD6D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439729"/>
            <a:ext cx="1952501" cy="662781"/>
          </a:xfrm>
        </p:spPr>
        <p:txBody>
          <a:bodyPr>
            <a:normAutofit/>
          </a:bodyPr>
          <a:lstStyle/>
          <a:p>
            <a:endParaRPr lang="en-GB" sz="20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5057" y="154731"/>
            <a:ext cx="2581894" cy="536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" y="5996686"/>
            <a:ext cx="2480651" cy="628013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6445189" y="114379"/>
            <a:ext cx="5746812" cy="1060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Why Engineering?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875065" y="1225508"/>
            <a:ext cx="6970960" cy="45595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3200" b="1" dirty="0">
                <a:cs typeface="Arial" panose="020B0604020202020204" pitchFamily="34" charset="0"/>
              </a:rPr>
              <a:t>Technical knowledge</a:t>
            </a:r>
          </a:p>
          <a:p>
            <a:pPr>
              <a:lnSpc>
                <a:spcPct val="120000"/>
              </a:lnSpc>
            </a:pPr>
            <a:r>
              <a:rPr lang="en-GB" sz="3200" b="1" dirty="0">
                <a:cs typeface="Arial" panose="020B0604020202020204" pitchFamily="34" charset="0"/>
              </a:rPr>
              <a:t>Practical skills</a:t>
            </a:r>
          </a:p>
          <a:p>
            <a:pPr>
              <a:lnSpc>
                <a:spcPct val="120000"/>
              </a:lnSpc>
            </a:pPr>
            <a:r>
              <a:rPr lang="en-GB" sz="3200" b="1" dirty="0">
                <a:cs typeface="Arial" panose="020B0604020202020204" pitchFamily="34" charset="0"/>
              </a:rPr>
              <a:t>Peer feedback</a:t>
            </a:r>
          </a:p>
          <a:p>
            <a:pPr>
              <a:lnSpc>
                <a:spcPct val="120000"/>
              </a:lnSpc>
            </a:pPr>
            <a:r>
              <a:rPr lang="en-GB" sz="3200" b="1" dirty="0">
                <a:cs typeface="Arial" panose="020B0604020202020204" pitchFamily="34" charset="0"/>
              </a:rPr>
              <a:t>Problem solving</a:t>
            </a:r>
          </a:p>
          <a:p>
            <a:pPr>
              <a:lnSpc>
                <a:spcPct val="120000"/>
              </a:lnSpc>
            </a:pPr>
            <a:r>
              <a:rPr lang="en-GB" sz="3200" b="1" dirty="0">
                <a:cs typeface="Arial" panose="020B0604020202020204" pitchFamily="34" charset="0"/>
              </a:rPr>
              <a:t>Regular deadlines</a:t>
            </a:r>
          </a:p>
          <a:p>
            <a:pPr>
              <a:lnSpc>
                <a:spcPct val="120000"/>
              </a:lnSpc>
            </a:pPr>
            <a:r>
              <a:rPr lang="en-GB" sz="3200" b="1" dirty="0">
                <a:cs typeface="Arial" panose="020B0604020202020204" pitchFamily="34" charset="0"/>
              </a:rPr>
              <a:t>Preparation for careers in engineering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73" y="976260"/>
            <a:ext cx="3404746" cy="226570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157" y="3028208"/>
            <a:ext cx="4094159" cy="273132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8354E6-43CF-3E9B-961B-15C580A3F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2883" y="49201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5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"/>
    </mc:Choice>
    <mc:Fallback>
      <p:transition spd="slow" advClick="0" advTm="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78364B-DDBB-4F19-A758-792D864FB2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702"/>
          <a:stretch/>
        </p:blipFill>
        <p:spPr>
          <a:xfrm>
            <a:off x="0" y="15498"/>
            <a:ext cx="8189445" cy="68425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10027"/>
            <a:ext cx="12192001" cy="68799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18000"/>
                </a:schemeClr>
              </a:gs>
              <a:gs pos="5300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E2DB2D-5FE2-49F2-9493-2B30BD6D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439729"/>
            <a:ext cx="1952501" cy="662781"/>
          </a:xfrm>
        </p:spPr>
        <p:txBody>
          <a:bodyPr>
            <a:normAutofit/>
          </a:bodyPr>
          <a:lstStyle/>
          <a:p>
            <a:endParaRPr lang="en-GB" sz="20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5057" y="154731"/>
            <a:ext cx="2581894" cy="536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" y="5996686"/>
            <a:ext cx="2480651" cy="628013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6445189" y="114379"/>
            <a:ext cx="5746812" cy="1060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The Course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65661" y="947457"/>
            <a:ext cx="5248892" cy="49898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3200" b="1" dirty="0">
                <a:cs typeface="Arial" panose="020B0604020202020204" pitchFamily="34" charset="0"/>
              </a:rPr>
              <a:t>Year 10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cs typeface="Arial" panose="020B0604020202020204" pitchFamily="34" charset="0"/>
              </a:rPr>
              <a:t>Combination of theory and practical to support Y11 assessment work including</a:t>
            </a:r>
          </a:p>
          <a:p>
            <a:pPr>
              <a:lnSpc>
                <a:spcPct val="100000"/>
              </a:lnSpc>
            </a:pPr>
            <a:r>
              <a:rPr lang="en-GB" sz="2000" dirty="0" err="1">
                <a:cs typeface="Arial" panose="020B0604020202020204" pitchFamily="34" charset="0"/>
              </a:rPr>
              <a:t>OnShape</a:t>
            </a:r>
            <a:r>
              <a:rPr lang="en-GB" sz="2000" dirty="0">
                <a:cs typeface="Arial" panose="020B0604020202020204" pitchFamily="34" charset="0"/>
              </a:rPr>
              <a:t> - CAD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cs typeface="Arial" panose="020B0604020202020204" pitchFamily="34" charset="0"/>
              </a:rPr>
              <a:t>Isometric, orthographic and section views using drawing boards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cs typeface="Arial" panose="020B0604020202020204" pitchFamily="34" charset="0"/>
              </a:rPr>
              <a:t>Properties of materials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cs typeface="Arial" panose="020B0604020202020204" pitchFamily="34" charset="0"/>
              </a:rPr>
              <a:t>Selection of tools and equipment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cs typeface="Arial" panose="020B0604020202020204" pitchFamily="34" charset="0"/>
              </a:rPr>
              <a:t>Practical skills using tools and equipment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cs typeface="Arial" panose="020B0604020202020204" pitchFamily="34" charset="0"/>
              </a:rPr>
              <a:t>Mock unit 1 and 2 assignments </a:t>
            </a:r>
          </a:p>
          <a:p>
            <a:pPr>
              <a:lnSpc>
                <a:spcPct val="100000"/>
              </a:lnSpc>
            </a:pPr>
            <a:endParaRPr lang="en-GB" sz="2000" dirty="0">
              <a:cs typeface="Arial" panose="020B0604020202020204" pitchFamily="34" charset="0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6008914" y="959331"/>
            <a:ext cx="5808155" cy="49898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3200" b="1" dirty="0">
                <a:cs typeface="Arial" panose="020B0604020202020204" pitchFamily="34" charset="0"/>
              </a:rPr>
              <a:t>Year 11</a:t>
            </a:r>
          </a:p>
          <a:p>
            <a:r>
              <a:rPr lang="en-US" sz="1600" b="1" u="sng" dirty="0"/>
              <a:t>Unit 1 – make – worth 40% of qualification</a:t>
            </a:r>
          </a:p>
          <a:p>
            <a:r>
              <a:rPr lang="en-US" sz="1600" dirty="0"/>
              <a:t>You will make an engineering component, set by the exam board</a:t>
            </a:r>
          </a:p>
          <a:p>
            <a:r>
              <a:rPr lang="en-US" sz="1600" dirty="0"/>
              <a:t>You will make this completely independently – no help from me!</a:t>
            </a:r>
          </a:p>
          <a:p>
            <a:r>
              <a:rPr lang="en-US" sz="1600" dirty="0"/>
              <a:t>You will gain a mark according to the accuracy of this</a:t>
            </a:r>
          </a:p>
          <a:p>
            <a:r>
              <a:rPr lang="en-US" sz="1600" b="1" u="sng" dirty="0"/>
              <a:t>Unit 2 – design – worth 20% of qualification</a:t>
            </a:r>
          </a:p>
          <a:p>
            <a:r>
              <a:rPr lang="en-US" sz="1600" dirty="0"/>
              <a:t>You will revisit the component you have just made in unit 1, and redesign it according to the exam board requirements</a:t>
            </a:r>
          </a:p>
          <a:p>
            <a:r>
              <a:rPr lang="en-US" sz="1600" dirty="0"/>
              <a:t>You will redesign this completely independently – no help from me!</a:t>
            </a:r>
          </a:p>
          <a:p>
            <a:r>
              <a:rPr lang="en-US" sz="1600" dirty="0"/>
              <a:t>You will gain a mark according to the accuracy of this</a:t>
            </a:r>
          </a:p>
          <a:p>
            <a:r>
              <a:rPr lang="en-US" sz="1600" b="1" u="sng" dirty="0"/>
              <a:t>Unit 3 – exam – 40% of qualification</a:t>
            </a:r>
          </a:p>
          <a:p>
            <a:r>
              <a:rPr lang="en-US" sz="1600" dirty="0"/>
              <a:t>You will apply our knowledge to a formal exam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96B46E-4FF4-5B1B-D78C-0509FCD28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73672" y="23205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67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78364B-DDBB-4F19-A758-792D864FB2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702"/>
          <a:stretch/>
        </p:blipFill>
        <p:spPr>
          <a:xfrm>
            <a:off x="0" y="15498"/>
            <a:ext cx="8189445" cy="68425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10027"/>
            <a:ext cx="12192001" cy="68799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18000"/>
                </a:schemeClr>
              </a:gs>
              <a:gs pos="5300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E2DB2D-5FE2-49F2-9493-2B30BD6D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439729"/>
            <a:ext cx="1952501" cy="662781"/>
          </a:xfrm>
        </p:spPr>
        <p:txBody>
          <a:bodyPr>
            <a:normAutofit/>
          </a:bodyPr>
          <a:lstStyle/>
          <a:p>
            <a:endParaRPr lang="en-GB" sz="20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5057" y="154731"/>
            <a:ext cx="2581894" cy="536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" y="5996686"/>
            <a:ext cx="2480651" cy="628013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6056416" y="114379"/>
            <a:ext cx="6135585" cy="10600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Where could it take you?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6056416" y="1273339"/>
            <a:ext cx="5427167" cy="51037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2400" b="1" dirty="0">
                <a:cs typeface="Arial" panose="020B0604020202020204" pitchFamily="34" charset="0"/>
              </a:rPr>
              <a:t>Engineering Apprenticeships</a:t>
            </a:r>
          </a:p>
          <a:p>
            <a:pPr>
              <a:lnSpc>
                <a:spcPct val="120000"/>
              </a:lnSpc>
            </a:pPr>
            <a:r>
              <a:rPr lang="en-GB" sz="2400" b="1" dirty="0">
                <a:cs typeface="Arial" panose="020B0604020202020204" pitchFamily="34" charset="0"/>
              </a:rPr>
              <a:t>Product Design</a:t>
            </a:r>
          </a:p>
          <a:p>
            <a:pPr>
              <a:lnSpc>
                <a:spcPct val="120000"/>
              </a:lnSpc>
            </a:pPr>
            <a:r>
              <a:rPr lang="en-GB" sz="2400" b="1" dirty="0">
                <a:cs typeface="Arial" panose="020B0604020202020204" pitchFamily="34" charset="0"/>
              </a:rPr>
              <a:t>Transport Design</a:t>
            </a:r>
          </a:p>
          <a:p>
            <a:pPr>
              <a:lnSpc>
                <a:spcPct val="120000"/>
              </a:lnSpc>
            </a:pPr>
            <a:r>
              <a:rPr lang="en-GB" sz="2400" b="1" dirty="0">
                <a:cs typeface="Arial" panose="020B0604020202020204" pitchFamily="34" charset="0"/>
              </a:rPr>
              <a:t>Model Making</a:t>
            </a:r>
          </a:p>
          <a:p>
            <a:pPr>
              <a:lnSpc>
                <a:spcPct val="120000"/>
              </a:lnSpc>
            </a:pPr>
            <a:r>
              <a:rPr lang="en-GB" sz="2400" b="1" dirty="0">
                <a:cs typeface="Arial" panose="020B0604020202020204" pitchFamily="34" charset="0"/>
              </a:rPr>
              <a:t>Architecture</a:t>
            </a:r>
          </a:p>
          <a:p>
            <a:pPr>
              <a:lnSpc>
                <a:spcPct val="120000"/>
              </a:lnSpc>
            </a:pPr>
            <a:r>
              <a:rPr lang="en-GB" sz="2400" b="1" dirty="0">
                <a:cs typeface="Arial" panose="020B0604020202020204" pitchFamily="34" charset="0"/>
              </a:rPr>
              <a:t>Engineering</a:t>
            </a:r>
          </a:p>
          <a:p>
            <a:pPr>
              <a:lnSpc>
                <a:spcPct val="120000"/>
              </a:lnSpc>
            </a:pPr>
            <a:r>
              <a:rPr lang="en-GB" sz="2400" b="1" dirty="0">
                <a:cs typeface="Arial" panose="020B0604020202020204" pitchFamily="34" charset="0"/>
              </a:rPr>
              <a:t>CNC Machinist</a:t>
            </a:r>
          </a:p>
          <a:p>
            <a:pPr>
              <a:lnSpc>
                <a:spcPct val="120000"/>
              </a:lnSpc>
            </a:pPr>
            <a:r>
              <a:rPr lang="en-GB" sz="2400" b="1" dirty="0">
                <a:cs typeface="Arial" panose="020B0604020202020204" pitchFamily="34" charset="0"/>
              </a:rPr>
              <a:t>Manufacturing</a:t>
            </a:r>
          </a:p>
          <a:p>
            <a:pPr>
              <a:lnSpc>
                <a:spcPct val="120000"/>
              </a:lnSpc>
            </a:pPr>
            <a:r>
              <a:rPr lang="en-GB" sz="2400" b="1" dirty="0">
                <a:cs typeface="Arial" panose="020B0604020202020204" pitchFamily="34" charset="0"/>
              </a:rPr>
              <a:t>The Armed Forces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7" y="1102510"/>
            <a:ext cx="4550484" cy="302180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4765" y="3163003"/>
            <a:ext cx="2912595" cy="274512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2417EA-F5E2-7CF2-BE34-116101339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11632" y="85145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6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"/>
    </mc:Choice>
    <mc:Fallback>
      <p:transition spd="slow" advClick="0" advTm="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78364B-DDBB-4F19-A758-792D864FB2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702"/>
          <a:stretch/>
        </p:blipFill>
        <p:spPr>
          <a:xfrm>
            <a:off x="0" y="15498"/>
            <a:ext cx="8189445" cy="68425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10027"/>
            <a:ext cx="12192001" cy="68799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18000"/>
                </a:schemeClr>
              </a:gs>
              <a:gs pos="5300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E2DB2D-5FE2-49F2-9493-2B30BD6D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439729"/>
            <a:ext cx="1952501" cy="662781"/>
          </a:xfrm>
        </p:spPr>
        <p:txBody>
          <a:bodyPr>
            <a:normAutofit/>
          </a:bodyPr>
          <a:lstStyle/>
          <a:p>
            <a:endParaRPr lang="en-GB" sz="20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5057" y="154731"/>
            <a:ext cx="2581894" cy="536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" y="5996686"/>
            <a:ext cx="2480651" cy="628013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6096000" y="1044766"/>
            <a:ext cx="5654669" cy="2583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6000" b="1" dirty="0">
                <a:solidFill>
                  <a:schemeClr val="bg1"/>
                </a:solidFill>
                <a:cs typeface="Arial" panose="020B0604020202020204" pitchFamily="34" charset="0"/>
              </a:rPr>
              <a:t>Consider Engineering</a:t>
            </a:r>
            <a:endParaRPr lang="en-GB" sz="6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941" y="1044766"/>
            <a:ext cx="5119848" cy="299991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7558" y="2989738"/>
            <a:ext cx="4793673" cy="269644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2CBB03-7D9C-E149-F5D0-BA6A411EA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98269" y="46631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1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0"/>
    </mc:Choice>
    <mc:Fallback>
      <p:transition spd="slow" advClick="0" advTm="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E418A8E1E4204DA8C87CA85BDD1290" ma:contentTypeVersion="17" ma:contentTypeDescription="Create a new document." ma:contentTypeScope="" ma:versionID="f1d41f88b6a25b014fcdd56b3b7aa12d">
  <xsd:schema xmlns:xsd="http://www.w3.org/2001/XMLSchema" xmlns:xs="http://www.w3.org/2001/XMLSchema" xmlns:p="http://schemas.microsoft.com/office/2006/metadata/properties" xmlns:ns2="ef6311e7-f71d-44ba-9264-dde7a993e387" xmlns:ns3="6d117302-bf02-4d4e-86ed-3db594236075" targetNamespace="http://schemas.microsoft.com/office/2006/metadata/properties" ma:root="true" ma:fieldsID="1fea0adc068c7d1b214b85b261253c48" ns2:_="" ns3:_="">
    <xsd:import namespace="ef6311e7-f71d-44ba-9264-dde7a993e387"/>
    <xsd:import namespace="6d117302-bf02-4d4e-86ed-3db5942360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6311e7-f71d-44ba-9264-dde7a993e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d192491-0356-4cac-a64e-e6bdc7f075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117302-bf02-4d4e-86ed-3db59423607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c4e7c17-6680-43f3-b589-2d09d179ddeb}" ma:internalName="TaxCatchAll" ma:showField="CatchAllData" ma:web="6d117302-bf02-4d4e-86ed-3db5942360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d117302-bf02-4d4e-86ed-3db594236075">
      <UserInfo>
        <DisplayName>Hullah C</DisplayName>
        <AccountId>13</AccountId>
        <AccountType/>
      </UserInfo>
    </SharedWithUsers>
    <lcf76f155ced4ddcb4097134ff3c332f xmlns="ef6311e7-f71d-44ba-9264-dde7a993e387">
      <Terms xmlns="http://schemas.microsoft.com/office/infopath/2007/PartnerControls"/>
    </lcf76f155ced4ddcb4097134ff3c332f>
    <TaxCatchAll xmlns="6d117302-bf02-4d4e-86ed-3db594236075" xsi:nil="true"/>
  </documentManagement>
</p:properties>
</file>

<file path=customXml/itemProps1.xml><?xml version="1.0" encoding="utf-8"?>
<ds:datastoreItem xmlns:ds="http://schemas.openxmlformats.org/officeDocument/2006/customXml" ds:itemID="{F6197A04-CCC5-43BB-80C5-B5EA12AF5620}"/>
</file>

<file path=customXml/itemProps2.xml><?xml version="1.0" encoding="utf-8"?>
<ds:datastoreItem xmlns:ds="http://schemas.openxmlformats.org/officeDocument/2006/customXml" ds:itemID="{97EF9897-BEC0-4459-B54A-0A4A08AAEB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B8851F-9880-4A59-939E-6A544F6D212F}">
  <ds:schemaRefs>
    <ds:schemaRef ds:uri="bb630518-2238-42d0-aef0-ed6462da9ed5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d2d7a0f0-3c0c-4643-b176-f63905fa2e1b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607</Words>
  <Application>Microsoft Office PowerPoint</Application>
  <PresentationFormat>Widescreen</PresentationFormat>
  <Paragraphs>60</Paragraphs>
  <Slides>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Arial Rounded MT Bold</vt:lpstr>
      <vt:lpstr>Calibri</vt:lpstr>
      <vt:lpstr>Calibri Light</vt:lpstr>
      <vt:lpstr>Office Theme</vt:lpstr>
      <vt:lpstr>WJEC Engineering level 1/2 award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Hart J</dc:creator>
  <cp:lastModifiedBy>Joanne Lillystone</cp:lastModifiedBy>
  <cp:revision>25</cp:revision>
  <dcterms:created xsi:type="dcterms:W3CDTF">2021-01-24T10:58:02Z</dcterms:created>
  <dcterms:modified xsi:type="dcterms:W3CDTF">2025-01-14T16:33:31Z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0x01010040E418A8E1E4204DA8C87CA85BDD1290</vt:lpwstr>
  </property>
  <property fmtid="{D5CDD505-2E9C-101B-9397-08002B2CF9AE}" pid="3" name="MediaServiceImageTags">
    <vt:lpwstr/>
  </property>
</Properties>
</file>